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6" r:id="rId4"/>
    <p:sldId id="258" r:id="rId5"/>
    <p:sldId id="259" r:id="rId6"/>
    <p:sldId id="260" r:id="rId7"/>
    <p:sldId id="261" r:id="rId8"/>
    <p:sldId id="262"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07" d="100"/>
          <a:sy n="107" d="100"/>
        </p:scale>
        <p:origin x="-90" y="-20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33534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130366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46918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45867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205084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07443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47644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94006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413592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294822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38141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16596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223889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58530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5442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194747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82AA-8CAD-4E2C-BEA8-5F4519443068}" type="datetimeFigureOut">
              <a:rPr lang="en-US" smtClean="0"/>
              <a:pPr/>
              <a:t>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323259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CB82AA-8CAD-4E2C-BEA8-5F4519443068}" type="datetimeFigureOut">
              <a:rPr lang="en-US" smtClean="0"/>
              <a:pPr/>
              <a:t>1/18/2014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414860-9879-4D37-A342-073E17B7F9C7}" type="slidenum">
              <a:rPr lang="en-US" smtClean="0"/>
              <a:pPr/>
              <a:t>‹#›</a:t>
            </a:fld>
            <a:endParaRPr lang="en-US" dirty="0"/>
          </a:p>
        </p:txBody>
      </p:sp>
    </p:spTree>
    <p:extLst>
      <p:ext uri="{BB962C8B-B14F-4D97-AF65-F5344CB8AC3E}">
        <p14:creationId xmlns:p14="http://schemas.microsoft.com/office/powerpoint/2010/main" xmlns="" val="170703241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pPr algn="ctr"/>
            <a:r>
              <a:rPr lang="en-US" dirty="0" smtClean="0"/>
              <a:t>Esoteric Role of the </a:t>
            </a:r>
            <a:br>
              <a:rPr lang="en-US" dirty="0" smtClean="0"/>
            </a:br>
            <a:r>
              <a:rPr lang="en-US" dirty="0" smtClean="0"/>
              <a:t>Pineal Gland</a:t>
            </a:r>
            <a:endParaRPr lang="en-US" dirty="0"/>
          </a:p>
        </p:txBody>
      </p:sp>
      <p:sp>
        <p:nvSpPr>
          <p:cNvPr id="3" name="Subtitle 2"/>
          <p:cNvSpPr>
            <a:spLocks noGrp="1"/>
          </p:cNvSpPr>
          <p:nvPr>
            <p:ph type="subTitle" idx="1"/>
          </p:nvPr>
        </p:nvSpPr>
        <p:spPr>
          <a:xfrm>
            <a:off x="1523999" y="5807545"/>
            <a:ext cx="9144000" cy="1655762"/>
          </a:xfrm>
        </p:spPr>
        <p:txBody>
          <a:bodyPr>
            <a:normAutofit/>
          </a:bodyPr>
          <a:lstStyle/>
          <a:p>
            <a:pPr algn="ctr"/>
            <a:r>
              <a:rPr lang="en-US" sz="4000" dirty="0" smtClean="0"/>
              <a:t>By: Vishal Rawat</a:t>
            </a:r>
            <a:endParaRPr lang="en-US" sz="4000" dirty="0"/>
          </a:p>
        </p:txBody>
      </p:sp>
      <p:pic>
        <p:nvPicPr>
          <p:cNvPr id="1026" name="Picture 2" descr="http://1.bp.blogspot.com/-GIcsU2A3Tk4/UOt-ZihEpWI/AAAAAAAANz8/LpY5iXDRDO4/s1600/pineal-gland-thalamus-hypothalamus-pituitary-gland-pons-medulla.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543"/>
          <a:stretch/>
        </p:blipFill>
        <p:spPr bwMode="auto">
          <a:xfrm>
            <a:off x="2791732" y="2387600"/>
            <a:ext cx="6608535" cy="328105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1.bp.blogspot.com/-GIcsU2A3Tk4/UOt-ZihEpWI/AAAAAAAANz8/LpY5iXDRDO4/s1600/pineal-gland-thalamus-hypothalamus-pituitary-gland-pons-medulla.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935" t="53991" r="46003" b="34524"/>
          <a:stretch/>
        </p:blipFill>
        <p:spPr bwMode="auto">
          <a:xfrm>
            <a:off x="443495" y="2521700"/>
            <a:ext cx="2348236" cy="1800180"/>
          </a:xfrm>
          <a:prstGeom prst="ellipse">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flipH="1" flipV="1">
            <a:off x="2601532" y="2949262"/>
            <a:ext cx="3322750" cy="1160549"/>
          </a:xfrm>
          <a:prstGeom prst="straightConnector1">
            <a:avLst/>
          </a:prstGeom>
          <a:ln w="38100">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7" idx="3"/>
            <a:endCxn id="14" idx="5"/>
          </p:cNvCxnSpPr>
          <p:nvPr/>
        </p:nvCxnSpPr>
        <p:spPr>
          <a:xfrm flipH="1" flipV="1">
            <a:off x="2443247" y="4081747"/>
            <a:ext cx="3434586" cy="209075"/>
          </a:xfrm>
          <a:prstGeom prst="straightConnector1">
            <a:avLst/>
          </a:prstGeom>
          <a:ln w="38100">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12125" y="2521700"/>
            <a:ext cx="2379608" cy="18277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821251" y="4109810"/>
            <a:ext cx="386366" cy="2120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descr="http://1.bp.blogspot.com/-GIcsU2A3Tk4/UOt-ZihEpWI/AAAAAAAANz8/LpY5iXDRDO4/s1600/pineal-gland-thalamus-hypothalamus-pituitary-gland-pons-medulla.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0626" t="43472" r="13979" b="49154"/>
          <a:stretch/>
        </p:blipFill>
        <p:spPr bwMode="auto">
          <a:xfrm>
            <a:off x="903631" y="2072671"/>
            <a:ext cx="1427964" cy="37958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4" name="Straight Arrow Connector 23"/>
          <p:cNvCxnSpPr/>
          <p:nvPr/>
        </p:nvCxnSpPr>
        <p:spPr>
          <a:xfrm flipH="1">
            <a:off x="1617613" y="2452257"/>
            <a:ext cx="500962" cy="111029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3703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1103312" y="1506818"/>
            <a:ext cx="8946541" cy="4195481"/>
          </a:xfrm>
        </p:spPr>
        <p:txBody>
          <a:bodyPr/>
          <a:lstStyle/>
          <a:p>
            <a:pPr marL="0" indent="0">
              <a:buNone/>
            </a:pPr>
            <a:r>
              <a:rPr lang="en-US" dirty="0" smtClean="0"/>
              <a:t>- Many great people around the world were empowered by the internal energy and strength of their vital force</a:t>
            </a:r>
          </a:p>
          <a:p>
            <a:pPr marL="0" indent="0">
              <a:buNone/>
            </a:pPr>
            <a:r>
              <a:rPr lang="en-US" dirty="0" smtClean="0"/>
              <a:t>- They used their talents for higher ideals with the help of their viveka</a:t>
            </a:r>
          </a:p>
          <a:p>
            <a:pPr marL="0" indent="0">
              <a:buNone/>
            </a:pPr>
            <a:r>
              <a:rPr lang="en-US" dirty="0" smtClean="0"/>
              <a:t>- Their lives were endowed with such accomplishments that could be likened to divine boons</a:t>
            </a:r>
          </a:p>
          <a:p>
            <a:pPr marL="0" indent="0">
              <a:buNone/>
            </a:pPr>
            <a:endParaRPr lang="en-US" dirty="0" smtClean="0"/>
          </a:p>
          <a:p>
            <a:pPr marL="0" indent="0">
              <a:buNone/>
            </a:pPr>
            <a:r>
              <a:rPr lang="en-US" dirty="0" smtClean="0"/>
              <a:t> </a:t>
            </a:r>
          </a:p>
          <a:p>
            <a:pPr marL="0" indent="0">
              <a:buNone/>
            </a:pPr>
            <a:r>
              <a:rPr lang="en-US" dirty="0" smtClean="0"/>
              <a:t> </a:t>
            </a:r>
          </a:p>
          <a:p>
            <a:pPr marL="0" indent="0">
              <a:buNone/>
            </a:pPr>
            <a:r>
              <a:rPr lang="en-US" dirty="0" smtClean="0"/>
              <a:t> </a:t>
            </a:r>
            <a:endParaRPr lang="en-US" dirty="0"/>
          </a:p>
        </p:txBody>
      </p:sp>
      <p:pic>
        <p:nvPicPr>
          <p:cNvPr id="3074" name="Picture 2" descr="http://www.mind-futures.com/wp-content/uploads/2013/09/third-eye-shiv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3312" y="3708400"/>
            <a:ext cx="4878106" cy="274393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channelcast.tv/wp-content/uploads/2012/12/meditating-chakra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11576" y="3213675"/>
            <a:ext cx="2783223" cy="32386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15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16" y="529991"/>
            <a:ext cx="9404723" cy="1400530"/>
          </a:xfrm>
        </p:spPr>
        <p:txBody>
          <a:bodyPr/>
          <a:lstStyle/>
          <a:p>
            <a:pPr algn="ctr"/>
            <a:r>
              <a:rPr lang="en-US" dirty="0" smtClean="0"/>
              <a:t>Description</a:t>
            </a:r>
            <a:endParaRPr lang="en-US" dirty="0"/>
          </a:p>
        </p:txBody>
      </p:sp>
      <p:sp>
        <p:nvSpPr>
          <p:cNvPr id="3" name="Content Placeholder 2"/>
          <p:cNvSpPr>
            <a:spLocks noGrp="1"/>
          </p:cNvSpPr>
          <p:nvPr>
            <p:ph idx="1"/>
          </p:nvPr>
        </p:nvSpPr>
        <p:spPr>
          <a:xfrm>
            <a:off x="1216016" y="1751526"/>
            <a:ext cx="6528515" cy="4881094"/>
          </a:xfrm>
        </p:spPr>
        <p:txBody>
          <a:bodyPr>
            <a:normAutofit/>
          </a:bodyPr>
          <a:lstStyle/>
          <a:p>
            <a:pPr marL="0" indent="0">
              <a:buNone/>
            </a:pPr>
            <a:r>
              <a:rPr lang="en-US" dirty="0" smtClean="0"/>
              <a:t>- The Pineal Gland is the smallest functional gland in the human body</a:t>
            </a:r>
          </a:p>
          <a:p>
            <a:pPr marL="0" indent="0">
              <a:buNone/>
            </a:pPr>
            <a:r>
              <a:rPr lang="en-US" dirty="0" smtClean="0"/>
              <a:t>- It is located between the cerebellum and the thalamus </a:t>
            </a:r>
          </a:p>
          <a:p>
            <a:pPr marL="0" indent="0">
              <a:buNone/>
            </a:pPr>
            <a:r>
              <a:rPr lang="en-US" dirty="0" smtClean="0"/>
              <a:t>- The gland is .25 inches long, which is about the size of a grain of rice, and weighs 100 mg </a:t>
            </a:r>
          </a:p>
          <a:p>
            <a:pPr marL="0" indent="0">
              <a:buNone/>
            </a:pPr>
            <a:r>
              <a:rPr lang="en-US" dirty="0" smtClean="0"/>
              <a:t>- It is conical in shape which makes it easy to fit into a groove where two rounded thalamic bodies join</a:t>
            </a:r>
          </a:p>
          <a:p>
            <a:pPr marL="0" indent="0">
              <a:buNone/>
            </a:pPr>
            <a:r>
              <a:rPr lang="en-US" dirty="0" smtClean="0"/>
              <a:t>- Also it is connected with the upper layer of the third ventricle</a:t>
            </a:r>
          </a:p>
        </p:txBody>
      </p:sp>
      <p:pic>
        <p:nvPicPr>
          <p:cNvPr id="2052" name="Picture 4" descr="http://www.bibliotecapleyades.net/imagenes_ciencia/brain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15" y="1930521"/>
            <a:ext cx="3598334" cy="4056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9885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Description </a:t>
            </a:r>
            <a:r>
              <a:rPr lang="en-US" sz="2100" dirty="0" smtClean="0"/>
              <a:t>(</a:t>
            </a:r>
            <a:r>
              <a:rPr lang="en-US" sz="2100" dirty="0"/>
              <a:t>cont.)</a:t>
            </a:r>
            <a:r>
              <a:rPr lang="en-US" sz="2100" dirty="0" smtClean="0"/>
              <a:t> </a:t>
            </a:r>
            <a:endParaRPr lang="en-US" sz="2100" dirty="0"/>
          </a:p>
        </p:txBody>
      </p:sp>
      <p:sp>
        <p:nvSpPr>
          <p:cNvPr id="3" name="Content Placeholder 2"/>
          <p:cNvSpPr>
            <a:spLocks noGrp="1"/>
          </p:cNvSpPr>
          <p:nvPr>
            <p:ph idx="1"/>
          </p:nvPr>
        </p:nvSpPr>
        <p:spPr>
          <a:xfrm>
            <a:off x="1103312" y="2052918"/>
            <a:ext cx="8946541" cy="5159251"/>
          </a:xfrm>
        </p:spPr>
        <p:txBody>
          <a:bodyPr/>
          <a:lstStyle/>
          <a:p>
            <a:pPr marL="0" indent="0">
              <a:buNone/>
            </a:pPr>
            <a:r>
              <a:rPr lang="en-US" dirty="0" smtClean="0"/>
              <a:t>- The pineal gland consists of five different cell types</a:t>
            </a:r>
          </a:p>
          <a:p>
            <a:pPr marL="0" indent="0">
              <a:buNone/>
            </a:pPr>
            <a:r>
              <a:rPr lang="en-US" dirty="0" smtClean="0"/>
              <a:t>- Pinealocytes produce the hormone melatonin and consist of a cell body with 4-6 processes emerging </a:t>
            </a:r>
          </a:p>
          <a:p>
            <a:pPr marL="0" indent="0">
              <a:buNone/>
            </a:pPr>
            <a:r>
              <a:rPr lang="en-US" dirty="0" smtClean="0"/>
              <a:t>- Interstitial cells are located between the pinealocytes </a:t>
            </a:r>
          </a:p>
          <a:p>
            <a:pPr marL="0" indent="0">
              <a:buNone/>
            </a:pPr>
            <a:r>
              <a:rPr lang="en-US" dirty="0" smtClean="0"/>
              <a:t>- Perivascular phagocytes are located near the capillaries and they are antigen presenting cells</a:t>
            </a:r>
          </a:p>
          <a:p>
            <a:pPr marL="0" indent="0">
              <a:buNone/>
            </a:pPr>
            <a:r>
              <a:rPr lang="en-US" dirty="0" smtClean="0"/>
              <a:t>- In some higher vertebrates neurons are located in the pineal gland called pineal neurons</a:t>
            </a:r>
          </a:p>
          <a:p>
            <a:pPr marL="0" indent="0">
              <a:buNone/>
            </a:pPr>
            <a:r>
              <a:rPr lang="en-US" dirty="0" smtClean="0"/>
              <a:t>- Peptidergic neuron-like cells are located in some species </a:t>
            </a:r>
          </a:p>
          <a:p>
            <a:pPr marL="0" indent="0">
              <a:buNone/>
            </a:pPr>
            <a:r>
              <a:rPr lang="en-US" dirty="0" smtClean="0"/>
              <a:t>- They would serve a paracrine regulatory function	</a:t>
            </a:r>
          </a:p>
          <a:p>
            <a:pPr marL="0" indent="0">
              <a:buNone/>
            </a:pPr>
            <a:endParaRPr lang="en-US" dirty="0"/>
          </a:p>
        </p:txBody>
      </p:sp>
    </p:spTree>
    <p:extLst>
      <p:ext uri="{BB962C8B-B14F-4D97-AF65-F5344CB8AC3E}">
        <p14:creationId xmlns:p14="http://schemas.microsoft.com/office/powerpoint/2010/main" xmlns="" val="2547925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a:t>
            </a:r>
            <a:endParaRPr lang="en-US" dirty="0"/>
          </a:p>
        </p:txBody>
      </p:sp>
      <p:sp>
        <p:nvSpPr>
          <p:cNvPr id="3" name="Content Placeholder 2"/>
          <p:cNvSpPr>
            <a:spLocks noGrp="1"/>
          </p:cNvSpPr>
          <p:nvPr>
            <p:ph idx="1"/>
          </p:nvPr>
        </p:nvSpPr>
        <p:spPr>
          <a:xfrm>
            <a:off x="1103312" y="2052918"/>
            <a:ext cx="9045240" cy="4805082"/>
          </a:xfrm>
        </p:spPr>
        <p:txBody>
          <a:bodyPr>
            <a:normAutofit/>
          </a:bodyPr>
          <a:lstStyle/>
          <a:p>
            <a:pPr marL="0" indent="0">
              <a:buNone/>
            </a:pPr>
            <a:r>
              <a:rPr lang="en-US" dirty="0" smtClean="0"/>
              <a:t>- The pineal </a:t>
            </a:r>
            <a:r>
              <a:rPr lang="en-US" dirty="0"/>
              <a:t>g</a:t>
            </a:r>
            <a:r>
              <a:rPr lang="en-US" dirty="0" smtClean="0"/>
              <a:t>land is one of the glands neurologists consider to be the master gland, including the pituitary gland</a:t>
            </a:r>
            <a:endParaRPr lang="en-US" dirty="0"/>
          </a:p>
          <a:p>
            <a:pPr marL="0" indent="0">
              <a:buNone/>
            </a:pPr>
            <a:r>
              <a:rPr lang="en-US" dirty="0" smtClean="0"/>
              <a:t>- It is one of most important glands in the endocrine system</a:t>
            </a:r>
          </a:p>
          <a:p>
            <a:pPr marL="0" indent="0">
              <a:buNone/>
            </a:pPr>
            <a:r>
              <a:rPr lang="en-US" dirty="0" smtClean="0"/>
              <a:t>- The pineal gland plays a key role in the manifestation of consciousness-force </a:t>
            </a:r>
          </a:p>
          <a:p>
            <a:pPr marL="0" indent="0">
              <a:buNone/>
            </a:pPr>
            <a:r>
              <a:rPr lang="en-US" dirty="0" smtClean="0"/>
              <a:t>- It also regulates the cycle of the biochemical activities in an individual</a:t>
            </a:r>
          </a:p>
          <a:p>
            <a:pPr marL="0" indent="0">
              <a:buNone/>
            </a:pPr>
            <a:r>
              <a:rPr lang="en-US" dirty="0" smtClean="0"/>
              <a:t>- It provides linkage between the body and mind</a:t>
            </a:r>
          </a:p>
          <a:p>
            <a:pPr marL="0" indent="0">
              <a:buNone/>
            </a:pPr>
            <a:r>
              <a:rPr lang="en-US" dirty="0" smtClean="0"/>
              <a:t>- Rene Descartes, a French philosopher, describes the pineal gland as the connection between the ja</a:t>
            </a:r>
            <a:r>
              <a:rPr lang="en-US" sz="2400" dirty="0">
                <a:ea typeface="Arial Unicode MS" panose="020B0604020202020204" pitchFamily="34" charset="-128"/>
                <a:cs typeface="Arial Unicode MS" panose="020B0604020202020204" pitchFamily="34" charset="-128"/>
              </a:rPr>
              <a:t>ḍ</a:t>
            </a:r>
            <a:r>
              <a:rPr lang="en-US" dirty="0" smtClean="0">
                <a:ea typeface="Arial Unicode MS" panose="020B0604020202020204" pitchFamily="34" charset="-128"/>
                <a:cs typeface="Arial Unicode MS" panose="020B0604020202020204" pitchFamily="34" charset="-128"/>
              </a:rPr>
              <a:t>a and the chetanā</a:t>
            </a:r>
          </a:p>
          <a:p>
            <a:pPr marL="0" indent="0">
              <a:buNone/>
            </a:pPr>
            <a:r>
              <a:rPr lang="en-US" dirty="0" smtClean="0">
                <a:ea typeface="Arial Unicode MS" panose="020B0604020202020204" pitchFamily="34" charset="-128"/>
                <a:cs typeface="Arial Unicode MS" panose="020B0604020202020204" pitchFamily="34" charset="-128"/>
              </a:rPr>
              <a:t>- The </a:t>
            </a:r>
            <a:r>
              <a:rPr lang="en-US" dirty="0" smtClean="0"/>
              <a:t>ja</a:t>
            </a:r>
            <a:r>
              <a:rPr lang="en-US" sz="2400" dirty="0" smtClean="0">
                <a:ea typeface="Arial Unicode MS" panose="020B0604020202020204" pitchFamily="34" charset="-128"/>
                <a:cs typeface="Arial Unicode MS" panose="020B0604020202020204" pitchFamily="34" charset="-128"/>
              </a:rPr>
              <a:t>ḍ</a:t>
            </a:r>
            <a:r>
              <a:rPr lang="en-US" dirty="0" smtClean="0">
                <a:ea typeface="Arial Unicode MS" panose="020B0604020202020204" pitchFamily="34" charset="-128"/>
                <a:cs typeface="Arial Unicode MS" panose="020B0604020202020204" pitchFamily="34" charset="-128"/>
              </a:rPr>
              <a:t>a is the material component of the body and the chetanā</a:t>
            </a:r>
            <a:r>
              <a:rPr lang="en-US" dirty="0" smtClean="0"/>
              <a:t> is consciousness power of the mind</a:t>
            </a: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49853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 </a:t>
            </a:r>
            <a:r>
              <a:rPr lang="en-US" sz="2100" dirty="0" smtClean="0"/>
              <a:t>(cont.)</a:t>
            </a:r>
            <a:endParaRPr lang="en-US" sz="2100" dirty="0"/>
          </a:p>
        </p:txBody>
      </p:sp>
      <p:sp>
        <p:nvSpPr>
          <p:cNvPr id="3" name="Content Placeholder 2"/>
          <p:cNvSpPr>
            <a:spLocks noGrp="1"/>
          </p:cNvSpPr>
          <p:nvPr>
            <p:ph idx="1"/>
          </p:nvPr>
        </p:nvSpPr>
        <p:spPr>
          <a:xfrm>
            <a:off x="1103312" y="2052917"/>
            <a:ext cx="8946541" cy="4605459"/>
          </a:xfrm>
        </p:spPr>
        <p:txBody>
          <a:bodyPr/>
          <a:lstStyle/>
          <a:p>
            <a:pPr marL="0" indent="0">
              <a:buNone/>
            </a:pPr>
            <a:r>
              <a:rPr lang="en-US" dirty="0" smtClean="0"/>
              <a:t>- Divine consciousness inspires one’s mind through the extrasensory energy-nucleus</a:t>
            </a:r>
          </a:p>
          <a:p>
            <a:pPr marL="0" indent="0">
              <a:buNone/>
            </a:pPr>
            <a:r>
              <a:rPr lang="en-US" dirty="0" smtClean="0"/>
              <a:t>- The energy nucleus, also referred to as the agy</a:t>
            </a:r>
            <a:r>
              <a:rPr lang="en-US" dirty="0" smtClean="0">
                <a:ea typeface="Arial Unicode MS" panose="020B0604020202020204" pitchFamily="34" charset="-128"/>
                <a:cs typeface="Arial Unicode MS" panose="020B0604020202020204" pitchFamily="34" charset="-128"/>
              </a:rPr>
              <a:t>ā chakra in yoga- science, governs intuitive experience</a:t>
            </a:r>
          </a:p>
          <a:p>
            <a:pPr marL="0" indent="0">
              <a:buNone/>
            </a:pPr>
            <a:r>
              <a:rPr lang="en-US" dirty="0" smtClean="0"/>
              <a:t>- The pineal gland secretes a hormone, melatonin, which reacts with darkness and maintains the circadian </a:t>
            </a:r>
            <a:r>
              <a:rPr lang="en-US" dirty="0"/>
              <a:t>b</a:t>
            </a:r>
            <a:r>
              <a:rPr lang="en-US" dirty="0" smtClean="0"/>
              <a:t>iorhythms </a:t>
            </a:r>
          </a:p>
          <a:p>
            <a:pPr marL="0" indent="0">
              <a:buNone/>
            </a:pPr>
            <a:r>
              <a:rPr lang="en-US" dirty="0" smtClean="0"/>
              <a:t>- Circadian biorhythms are daily activity cycles that are based on a 24-hour intervals such as sleeping and walking in humans</a:t>
            </a:r>
          </a:p>
          <a:p>
            <a:pPr marL="0" indent="0">
              <a:buNone/>
            </a:pPr>
            <a:r>
              <a:rPr lang="en-US" dirty="0" smtClean="0"/>
              <a:t>- Also it is associated with cyclic transitions of day and night</a:t>
            </a:r>
          </a:p>
          <a:p>
            <a:pPr marL="0" indent="0">
              <a:buNone/>
            </a:pPr>
            <a:r>
              <a:rPr lang="en-US" dirty="0" smtClean="0"/>
              <a:t>- The hormone melatonin affects activities of neurons which control the process of sleeping </a:t>
            </a:r>
          </a:p>
        </p:txBody>
      </p:sp>
    </p:spTree>
    <p:extLst>
      <p:ext uri="{BB962C8B-B14F-4D97-AF65-F5344CB8AC3E}">
        <p14:creationId xmlns:p14="http://schemas.microsoft.com/office/powerpoint/2010/main" xmlns="" val="212034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by Scientists</a:t>
            </a:r>
            <a:endParaRPr lang="en-US" dirty="0"/>
          </a:p>
        </p:txBody>
      </p:sp>
      <p:sp>
        <p:nvSpPr>
          <p:cNvPr id="3" name="Content Placeholder 2"/>
          <p:cNvSpPr>
            <a:spLocks noGrp="1"/>
          </p:cNvSpPr>
          <p:nvPr>
            <p:ph idx="1"/>
          </p:nvPr>
        </p:nvSpPr>
        <p:spPr>
          <a:xfrm>
            <a:off x="1103312" y="2052918"/>
            <a:ext cx="8946541" cy="4669854"/>
          </a:xfrm>
        </p:spPr>
        <p:txBody>
          <a:bodyPr>
            <a:normAutofit/>
          </a:bodyPr>
          <a:lstStyle/>
          <a:p>
            <a:pPr marL="0" indent="0">
              <a:buNone/>
            </a:pPr>
            <a:r>
              <a:rPr lang="en-US" dirty="0" smtClean="0"/>
              <a:t>- Greek Physician Herophilus described the pineal gland as the regulator of the thought process sometime in 400 BCE</a:t>
            </a:r>
          </a:p>
          <a:p>
            <a:pPr marL="0" indent="0">
              <a:buNone/>
            </a:pPr>
            <a:r>
              <a:rPr lang="en-US" dirty="0" smtClean="0"/>
              <a:t>- Dr. Crookshak did numerous amounts of research on the endocrine system</a:t>
            </a:r>
          </a:p>
          <a:p>
            <a:pPr marL="0" indent="0">
              <a:buNone/>
            </a:pPr>
            <a:r>
              <a:rPr lang="en-US" dirty="0" smtClean="0"/>
              <a:t>- His work has made significant contribution in identifying the effects of the endocrine glands on physiology and psychology</a:t>
            </a:r>
          </a:p>
          <a:p>
            <a:pPr marL="0" indent="0">
              <a:buNone/>
            </a:pPr>
            <a:r>
              <a:rPr lang="en-US" dirty="0" smtClean="0"/>
              <a:t>- In his perspective the corporeal and intellectual health of an individual and his integral propensities could be assessed in terms of the level and pattern of hormonal secretions in the endocrine system.”</a:t>
            </a:r>
          </a:p>
          <a:p>
            <a:pPr marL="0" indent="0">
              <a:buNone/>
            </a:pPr>
            <a:r>
              <a:rPr lang="en-US" dirty="0" smtClean="0"/>
              <a:t>- Two micro anatomists, Dr. H.W. Graft and Dr. E. Baldwin Spencer carried out experiments which shows that the pineal gland responds to the optical signals received from the surroundings of a human</a:t>
            </a:r>
            <a:endParaRPr lang="en-US" dirty="0"/>
          </a:p>
        </p:txBody>
      </p:sp>
    </p:spTree>
    <p:extLst>
      <p:ext uri="{BB962C8B-B14F-4D97-AF65-F5344CB8AC3E}">
        <p14:creationId xmlns:p14="http://schemas.microsoft.com/office/powerpoint/2010/main" xmlns="" val="2777731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Spiritual Role</a:t>
            </a:r>
            <a:endParaRPr lang="en-US" dirty="0"/>
          </a:p>
        </p:txBody>
      </p:sp>
      <p:sp>
        <p:nvSpPr>
          <p:cNvPr id="3" name="Content Placeholder 2"/>
          <p:cNvSpPr>
            <a:spLocks noGrp="1"/>
          </p:cNvSpPr>
          <p:nvPr>
            <p:ph idx="1"/>
          </p:nvPr>
        </p:nvSpPr>
        <p:spPr>
          <a:xfrm>
            <a:off x="1103312" y="2052918"/>
            <a:ext cx="8946541" cy="5275161"/>
          </a:xfrm>
        </p:spPr>
        <p:txBody>
          <a:bodyPr/>
          <a:lstStyle/>
          <a:p>
            <a:pPr marL="0" indent="0">
              <a:buNone/>
            </a:pPr>
            <a:r>
              <a:rPr lang="en-US" dirty="0" smtClean="0"/>
              <a:t>- The pineal gland is considered to be directly connected with the </a:t>
            </a:r>
            <a:r>
              <a:rPr lang="en-US" dirty="0" smtClean="0">
                <a:ea typeface="Arial Unicode MS" panose="020B0604020202020204" pitchFamily="34" charset="-128"/>
                <a:cs typeface="Arial Unicode MS" panose="020B0604020202020204" pitchFamily="34" charset="-128"/>
              </a:rPr>
              <a:t>āgyā chakra (third eye)</a:t>
            </a:r>
          </a:p>
          <a:p>
            <a:pPr marL="0" indent="0">
              <a:buNone/>
            </a:pPr>
            <a:r>
              <a:rPr lang="en-US" dirty="0" smtClean="0">
                <a:ea typeface="Arial Unicode MS" panose="020B0604020202020204" pitchFamily="34" charset="-128"/>
                <a:cs typeface="Arial Unicode MS" panose="020B0604020202020204" pitchFamily="34" charset="-128"/>
              </a:rPr>
              <a:t>- If the third eye is awakened it awakens viveka, which is prudence, wisdom, and righteous thinking</a:t>
            </a:r>
          </a:p>
          <a:p>
            <a:pPr marL="0" indent="0">
              <a:buNone/>
            </a:pPr>
            <a:r>
              <a:rPr lang="en-US" dirty="0" smtClean="0">
                <a:ea typeface="Arial Unicode MS" panose="020B0604020202020204" pitchFamily="34" charset="-128"/>
                <a:cs typeface="Arial Unicode MS" panose="020B0604020202020204" pitchFamily="34" charset="-128"/>
              </a:rPr>
              <a:t>- Viveka gradually evolves into spiritual insight after the third eye is awakened</a:t>
            </a:r>
          </a:p>
          <a:p>
            <a:pPr marL="0" indent="0">
              <a:buNone/>
            </a:pPr>
            <a:r>
              <a:rPr lang="en-US" dirty="0" smtClean="0">
                <a:ea typeface="Arial Unicode MS" panose="020B0604020202020204" pitchFamily="34" charset="-128"/>
                <a:cs typeface="Arial Unicode MS" panose="020B0604020202020204" pitchFamily="34" charset="-128"/>
              </a:rPr>
              <a:t>- If the person channelizes their creative talents, intelligence and virtuous potentials with the support of viveka, then he can find and use the otherwise hidden treasure of the unconscious mind</a:t>
            </a:r>
          </a:p>
          <a:p>
            <a:pPr marL="0" indent="0">
              <a:buNone/>
            </a:pPr>
            <a:r>
              <a:rPr lang="en-US" dirty="0" smtClean="0">
                <a:ea typeface="Arial Unicode MS" panose="020B0604020202020204" pitchFamily="34" charset="-128"/>
                <a:cs typeface="Arial Unicode MS" panose="020B0604020202020204" pitchFamily="34" charset="-128"/>
              </a:rPr>
              <a:t>- The awakened</a:t>
            </a:r>
            <a:r>
              <a:rPr lang="en-US" dirty="0">
                <a:ea typeface="Arial Unicode MS" panose="020B0604020202020204" pitchFamily="34" charset="-128"/>
                <a:cs typeface="Arial Unicode MS" panose="020B0604020202020204" pitchFamily="34" charset="-128"/>
              </a:rPr>
              <a:t> āgyā chakra </a:t>
            </a:r>
            <a:r>
              <a:rPr lang="en-US" dirty="0" smtClean="0">
                <a:ea typeface="Arial Unicode MS" panose="020B0604020202020204" pitchFamily="34" charset="-128"/>
                <a:cs typeface="Arial Unicode MS" panose="020B0604020202020204" pitchFamily="34" charset="-128"/>
              </a:rPr>
              <a:t>purifies and illuminates the core layers of conscious, subconscious and unconscious mind, intellect and inner self</a:t>
            </a:r>
            <a:endParaRPr lang="en-US" dirty="0"/>
          </a:p>
        </p:txBody>
      </p:sp>
    </p:spTree>
    <p:extLst>
      <p:ext uri="{BB962C8B-B14F-4D97-AF65-F5344CB8AC3E}">
        <p14:creationId xmlns:p14="http://schemas.microsoft.com/office/powerpoint/2010/main" xmlns="" val="286608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Spiritual </a:t>
            </a:r>
            <a:r>
              <a:rPr lang="en-US" dirty="0" smtClean="0"/>
              <a:t>Role</a:t>
            </a:r>
            <a:r>
              <a:rPr lang="en-US" sz="2100" dirty="0" smtClean="0"/>
              <a:t> (cont.)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Purifying and illuminating the core layers of mana, buddhi, chitta, and aha</a:t>
            </a:r>
            <a:r>
              <a:rPr lang="en-US" sz="2400" dirty="0" smtClean="0">
                <a:ea typeface="Arial Unicode MS" panose="020B0604020202020204" pitchFamily="34" charset="-128"/>
                <a:cs typeface="Arial Unicode MS" panose="020B0604020202020204" pitchFamily="34" charset="-128"/>
              </a:rPr>
              <a:t>ṁ</a:t>
            </a:r>
            <a:r>
              <a:rPr lang="en-US" dirty="0" smtClean="0"/>
              <a:t>k</a:t>
            </a:r>
            <a:r>
              <a:rPr lang="en-US" dirty="0" smtClean="0">
                <a:ea typeface="Arial Unicode MS" panose="020B0604020202020204" pitchFamily="34" charset="-128"/>
                <a:cs typeface="Arial Unicode MS" panose="020B0604020202020204" pitchFamily="34" charset="-128"/>
              </a:rPr>
              <a:t>ār </a:t>
            </a:r>
            <a:r>
              <a:rPr lang="en-US" dirty="0" smtClean="0"/>
              <a:t>is a fundamental step in the s</a:t>
            </a:r>
            <a:r>
              <a:rPr lang="en-US" dirty="0" smtClean="0">
                <a:ea typeface="Arial Unicode MS" panose="020B0604020202020204" pitchFamily="34" charset="-128"/>
                <a:cs typeface="Arial Unicode MS" panose="020B0604020202020204" pitchFamily="34" charset="-128"/>
              </a:rPr>
              <a:t>ādhanā of manomaya ko</a:t>
            </a:r>
            <a:r>
              <a:rPr lang="en-US" dirty="0" smtClean="0">
                <a:latin typeface="+mn-lt"/>
                <a:ea typeface="Arial Unicode MS" panose="020B0604020202020204" pitchFamily="34" charset="-128"/>
                <a:cs typeface="Arial Unicode MS" panose="020B0604020202020204" pitchFamily="34" charset="-128"/>
              </a:rPr>
              <a:t>ś</a:t>
            </a:r>
            <a:r>
              <a:rPr lang="en-US" dirty="0" smtClean="0">
                <a:ea typeface="Arial Unicode MS" panose="020B0604020202020204" pitchFamily="34" charset="-128"/>
                <a:cs typeface="Arial Unicode MS" panose="020B0604020202020204" pitchFamily="34" charset="-128"/>
              </a:rPr>
              <a:t>a</a:t>
            </a:r>
          </a:p>
          <a:p>
            <a:pPr marL="0" indent="0">
              <a:buNone/>
            </a:pPr>
            <a:r>
              <a:rPr lang="en-US" dirty="0" smtClean="0">
                <a:ea typeface="Arial Unicode MS" panose="020B0604020202020204" pitchFamily="34" charset="-128"/>
                <a:cs typeface="Arial Unicode MS" panose="020B0604020202020204" pitchFamily="34" charset="-128"/>
              </a:rPr>
              <a:t>- The mind can be restrained and refined by the sādhanās of opening of the āgyā chakra</a:t>
            </a:r>
          </a:p>
          <a:p>
            <a:pPr marL="0" indent="0">
              <a:buNone/>
            </a:pPr>
            <a:r>
              <a:rPr lang="en-US" dirty="0" smtClean="0">
                <a:ea typeface="Arial Unicode MS" panose="020B0604020202020204" pitchFamily="34" charset="-128"/>
                <a:cs typeface="Arial Unicode MS" panose="020B0604020202020204" pitchFamily="34" charset="-128"/>
              </a:rPr>
              <a:t>- In the Purā</a:t>
            </a:r>
            <a:r>
              <a:rPr 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rPr>
              <a:t>ṇ</a:t>
            </a:r>
            <a:r>
              <a:rPr lang="en-US" dirty="0" smtClean="0">
                <a:ea typeface="Arial Unicode MS" panose="020B0604020202020204" pitchFamily="34" charset="-128"/>
                <a:cs typeface="Arial Unicode MS" panose="020B0604020202020204" pitchFamily="34" charset="-128"/>
              </a:rPr>
              <a:t>as</a:t>
            </a:r>
            <a:r>
              <a:rPr lang="en-US" dirty="0">
                <a:ea typeface="Arial Unicode MS" panose="020B0604020202020204" pitchFamily="34" charset="-128"/>
                <a:cs typeface="Arial Unicode MS" panose="020B0604020202020204" pitchFamily="34" charset="-128"/>
              </a:rPr>
              <a:t> </a:t>
            </a:r>
            <a:r>
              <a:rPr lang="en-US" dirty="0" smtClean="0">
                <a:ea typeface="Arial Unicode MS" panose="020B0604020202020204" pitchFamily="34" charset="-128"/>
                <a:cs typeface="Arial Unicode MS" panose="020B0604020202020204" pitchFamily="34" charset="-128"/>
              </a:rPr>
              <a:t>it is mentioned, “The burning of </a:t>
            </a:r>
            <a:r>
              <a:rPr lang="en-US" dirty="0">
                <a:ea typeface="Arial Unicode MS" panose="020B0604020202020204" pitchFamily="34" charset="-128"/>
                <a:cs typeface="Arial Unicode MS" panose="020B0604020202020204" pitchFamily="34" charset="-128"/>
              </a:rPr>
              <a:t>K</a:t>
            </a:r>
            <a:r>
              <a:rPr lang="en-US" dirty="0" smtClean="0">
                <a:ea typeface="Arial Unicode MS" panose="020B0604020202020204" pitchFamily="34" charset="-128"/>
                <a:cs typeface="Arial Unicode MS" panose="020B0604020202020204" pitchFamily="34" charset="-128"/>
              </a:rPr>
              <a:t>āmadeva because of the opening of the third eye of Lord Shiva”</a:t>
            </a:r>
          </a:p>
          <a:p>
            <a:pPr marL="0" indent="0">
              <a:buNone/>
            </a:pPr>
            <a:r>
              <a:rPr lang="en-US" dirty="0" smtClean="0">
                <a:ea typeface="Arial Unicode MS" panose="020B0604020202020204" pitchFamily="34" charset="-128"/>
                <a:cs typeface="Arial Unicode MS" panose="020B0604020202020204" pitchFamily="34" charset="-128"/>
              </a:rPr>
              <a:t>- It is an allegoric reference to show that the pineal gland, when activated, opens the third eye</a:t>
            </a:r>
          </a:p>
          <a:p>
            <a:pPr marL="0" indent="0">
              <a:buNone/>
            </a:pPr>
            <a:r>
              <a:rPr lang="en-US" dirty="0" smtClean="0">
                <a:ea typeface="Arial Unicode MS" panose="020B0604020202020204" pitchFamily="34" charset="-128"/>
                <a:cs typeface="Arial Unicode MS" panose="020B0604020202020204" pitchFamily="34" charset="-128"/>
              </a:rPr>
              <a:t>- If the </a:t>
            </a:r>
            <a:r>
              <a:rPr lang="en-US" dirty="0">
                <a:ea typeface="Arial Unicode MS" panose="020B0604020202020204" pitchFamily="34" charset="-128"/>
                <a:cs typeface="Arial Unicode MS" panose="020B0604020202020204" pitchFamily="34" charset="-128"/>
              </a:rPr>
              <a:t>āgyā </a:t>
            </a:r>
            <a:r>
              <a:rPr lang="en-US" dirty="0" smtClean="0">
                <a:ea typeface="Arial Unicode MS" panose="020B0604020202020204" pitchFamily="34" charset="-128"/>
                <a:cs typeface="Arial Unicode MS" panose="020B0604020202020204" pitchFamily="34" charset="-128"/>
              </a:rPr>
              <a:t>chakra’s power is refined it can open up the ways of sublime transformation</a:t>
            </a:r>
            <a:endParaRPr lang="en-US" dirty="0">
              <a:ea typeface="Arial Unicode MS" panose="020B0604020202020204" pitchFamily="34" charset="-128"/>
              <a:cs typeface="Arial Unicode MS" panose="020B0604020202020204" pitchFamily="34" charset="-128"/>
            </a:endParaRPr>
          </a:p>
          <a:p>
            <a:pPr marL="0" indent="0">
              <a:buNone/>
            </a:pPr>
            <a:endParaRPr lang="en-US" dirty="0" smtClean="0">
              <a:ea typeface="Arial Unicode MS" panose="020B0604020202020204" pitchFamily="34" charset="-128"/>
              <a:cs typeface="Arial Unicode MS" panose="020B0604020202020204" pitchFamily="34" charset="-128"/>
            </a:endParaRPr>
          </a:p>
          <a:p>
            <a:pPr marL="0" indent="0">
              <a:buNone/>
            </a:pPr>
            <a:endParaRPr lang="en-US" dirty="0" smtClean="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360650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Pineal Gland Extra</a:t>
            </a:r>
            <a:endParaRPr lang="en-US" dirty="0"/>
          </a:p>
        </p:txBody>
      </p:sp>
      <p:sp>
        <p:nvSpPr>
          <p:cNvPr id="3" name="Content Placeholder 2"/>
          <p:cNvSpPr>
            <a:spLocks noGrp="1"/>
          </p:cNvSpPr>
          <p:nvPr>
            <p:ph idx="1"/>
          </p:nvPr>
        </p:nvSpPr>
        <p:spPr>
          <a:xfrm>
            <a:off x="914400" y="2052918"/>
            <a:ext cx="9135453" cy="4195481"/>
          </a:xfrm>
        </p:spPr>
        <p:txBody>
          <a:bodyPr/>
          <a:lstStyle/>
          <a:p>
            <a:pPr marL="0" indent="0">
              <a:buNone/>
            </a:pPr>
            <a:r>
              <a:rPr lang="en-US" dirty="0" smtClean="0"/>
              <a:t>- It has been proven that as you grow older your pineal gland decreases in size</a:t>
            </a:r>
          </a:p>
          <a:p>
            <a:pPr marL="0" indent="0">
              <a:buNone/>
            </a:pPr>
            <a:r>
              <a:rPr lang="en-US" dirty="0" smtClean="0"/>
              <a:t>- It is based on emotional levels, a child would have a bigger pineal because he/she is more emotional</a:t>
            </a:r>
          </a:p>
          <a:p>
            <a:pPr marL="0" indent="0">
              <a:buNone/>
            </a:pPr>
            <a:r>
              <a:rPr lang="en-US" dirty="0" smtClean="0"/>
              <a:t>- The pineal gland is more developed and larger in people with spiritually elevated personalities and people that are more compassionate</a:t>
            </a:r>
          </a:p>
          <a:p>
            <a:pPr marL="0" indent="0">
              <a:buNone/>
            </a:pPr>
            <a:r>
              <a:rPr lang="en-US" dirty="0" smtClean="0"/>
              <a:t>- These type of people have more spiritual potential to attain the sublime levels of chetan</a:t>
            </a:r>
            <a:r>
              <a:rPr lang="en-US" dirty="0" smtClean="0">
                <a:ea typeface="Arial Unicode MS" panose="020B0604020202020204" pitchFamily="34" charset="-128"/>
                <a:cs typeface="Arial Unicode MS" panose="020B0604020202020204" pitchFamily="34" charset="-128"/>
              </a:rPr>
              <a:t>ā </a:t>
            </a:r>
            <a:endParaRPr lang="en-US" dirty="0" smtClean="0"/>
          </a:p>
          <a:p>
            <a:pPr marL="0" indent="0">
              <a:buNone/>
            </a:pPr>
            <a:r>
              <a:rPr lang="en-US" dirty="0" smtClean="0"/>
              <a:t>- Once the pineal gland is awakened it induces elevated flow of </a:t>
            </a:r>
            <a:r>
              <a:rPr lang="en-US" dirty="0" smtClean="0">
                <a:ea typeface="Arial Unicode MS" panose="020B0604020202020204" pitchFamily="34" charset="-128"/>
                <a:cs typeface="Arial Unicode MS" panose="020B0604020202020204" pitchFamily="34" charset="-128"/>
              </a:rPr>
              <a:t>prā</a:t>
            </a:r>
            <a:r>
              <a:rPr 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rPr>
              <a:t>ṇ</a:t>
            </a:r>
            <a:r>
              <a:rPr lang="en-US" dirty="0" smtClean="0">
                <a:ea typeface="Arial Unicode MS" panose="020B0604020202020204" pitchFamily="34" charset="-128"/>
                <a:cs typeface="Arial Unicode MS" panose="020B0604020202020204" pitchFamily="34" charset="-128"/>
              </a:rPr>
              <a:t>a which is vital spiritual energy</a:t>
            </a:r>
          </a:p>
          <a:p>
            <a:pPr marL="0" indent="0">
              <a:buNone/>
            </a:pPr>
            <a:endParaRPr lang="en-US" dirty="0" smtClean="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676332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1354</TotalTime>
  <Words>873</Words>
  <Application>Microsoft Office PowerPoint</Application>
  <PresentationFormat>Custom</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Esoteric Role of the  Pineal Gland</vt:lpstr>
      <vt:lpstr>Description</vt:lpstr>
      <vt:lpstr>Description (cont.) </vt:lpstr>
      <vt:lpstr>Function</vt:lpstr>
      <vt:lpstr>Function (cont.)</vt:lpstr>
      <vt:lpstr>Research by Scientists</vt:lpstr>
      <vt:lpstr>Spiritual Role</vt:lpstr>
      <vt:lpstr>Spiritual Role (cont.)</vt:lpstr>
      <vt:lpstr>Pineal Gland Extra</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Esoteric Role of the  Pineal Gland</dc:title>
  <dc:creator>Vishal Rawat</dc:creator>
  <cp:lastModifiedBy>Pravin Kapadia</cp:lastModifiedBy>
  <cp:revision>34</cp:revision>
  <dcterms:created xsi:type="dcterms:W3CDTF">2014-01-03T17:35:59Z</dcterms:created>
  <dcterms:modified xsi:type="dcterms:W3CDTF">2014-01-19T01:25:34Z</dcterms:modified>
</cp:coreProperties>
</file>